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9"/>
  </p:notesMasterIdLst>
  <p:sldIdLst>
    <p:sldId id="256" r:id="rId2"/>
    <p:sldId id="257" r:id="rId3"/>
    <p:sldId id="267" r:id="rId4"/>
    <p:sldId id="259" r:id="rId5"/>
    <p:sldId id="260" r:id="rId6"/>
    <p:sldId id="268" r:id="rId7"/>
    <p:sldId id="270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58" r:id="rId17"/>
    <p:sldId id="28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1"/>
    <p:restoredTop sz="85665"/>
  </p:normalViewPr>
  <p:slideViewPr>
    <p:cSldViewPr snapToGrid="0">
      <p:cViewPr varScale="1">
        <p:scale>
          <a:sx n="96" d="100"/>
          <a:sy n="96" d="100"/>
        </p:scale>
        <p:origin x="17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3T10:45:57.691"/>
    </inkml:context>
    <inkml:brush xml:id="br0">
      <inkml:brushProperty name="width" value="0.1" units="cm"/>
      <inkml:brushProperty name="height" value="0.1" units="cm"/>
      <inkml:brushProperty name="color" value="#E71225"/>
    </inkml:brush>
  </inkml:definitions>
  <inkml:trace contextRef="#ctx0" brushRef="#br0">3018 1 24575,'-68'0'0,"17"-1"0,0 2 0,-19 5 0,17 1 0,-2 3 0,5 4 0,1 4 0,-1 3 0,-1 2 0,-1 1 0,0 1 0,-1-1 0,0 0 0,2-1 0,-1-1 0,4-1 0,1-1 0,-32 15 0,17-6 0,18-8 0,17-8 0,9-4 0,4-1 0,-14 5 0,-25 9 0,-29 11 0,27-10 0,-2 2 0,-3 2 0,0 1 0,1-2 0,3 1 0,-33 17 0,32-15 0,25-13 0,15-8 0,5-5 0,3-3 0,-3 3 0,-9 2 0,-24 8 0,-29 8 0,25-9 0,-2 0 0,0 0 0,1-1 0,-29 4 0,27-7 0,29-4 0,13 1 0,3 0 0,4 2 0,-4-2 0,-2-3 0,-8 0 0,-12 2 0,-20 6 0,-13 6 0,-4 4 0,7-5 0,21-7 0,16-8 0,16-5 0,8 0 0,4 3 0,2 0 0,1 2 0,1 0 0,1-2 0,2-3 0,1-6 0,2-6 0,2-4 0,3-3 0,6-4 0,8-8 0,6-7 0,4-1 0,-5 3 0,-6 9 0,-3 5 0,-3 3 0,-1 1 0,-1 2 0,-6 2 0,-5 4 0,-2 4 0,-7 4 0,-7 6 0,-7 6 0,-13 7 0,-5 5 0,-5 2 0,1-1 0,3-1 0,3 0 0,2-3 0,-1 0 0,3 0 0,-3 3 0,-3 4 0,-6 5 0,-11 2 0,-3 4 0,2 1 0,4-2 0,9-4 0,6-4 0,8-4 0,5-5 0,4-4 0,2-3 0,1 1 0,0 1 0,-5 4 0,-1 2 0,-6 3 0,-2 1 0,-1 0 0,1 0 0,3-2 0,7-7 0,10-5 0,7-3 0,9-2 0,2 0 0,5 0 0,7 0 0,11 2 0,18 7 0,26 10 0,-32-6 0,2 2 0,8 2 0,1 0 0,5 1 0,1 0 0,-2 0 0,0-1 0,-8-2 0,-2 0 0,-7-3 0,-2 0 0,32 3 0,-17-6 0,-11-3 0,-13-1 0,-11 0 0,1 1 0,8 2 0,15 5 0,12 4 0,-3-1 0,-13-2 0,-17-4 0,-15-3 0,-11-2 0,-4-1 0,-6-2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3T10:46:03.557"/>
    </inkml:context>
    <inkml:brush xml:id="br0">
      <inkml:brushProperty name="width" value="0.1" units="cm"/>
      <inkml:brushProperty name="height" value="0.1" units="cm"/>
      <inkml:brushProperty name="color" value="#E71225"/>
    </inkml:brush>
  </inkml:definitions>
  <inkml:trace contextRef="#ctx0" brushRef="#br0">1645 21 24575,'-24'0'0,"-10"0"0,-11 0 0,-11 0 0,-5 0 0,-1 0 0,-2 0 0,4 0 0,4 0 0,5 0 0,3 0 0,3 0 0,-1 0 0,0 0 0,3 0 0,2 0 0,7 0 0,5 0 0,6 0 0,0 0 0,0 0 0,-5 3 0,-6 5 0,-3 4 0,-5 4 0,4-1 0,4-3 0,8 0 0,7-1 0,5-1 0,3-2 0,-1 2 0,-5 2 0,-12 5 0,-8 5 0,-1 2 0,2 0 0,9-1 0,11-3 0,8-5 0,5-2 0,3-5 0,0 1 0,-2 1 0,-2-1 0,-6 4 0,-6 3 0,-4 3 0,0 3 0,3 1 0,4-3 0,3-3 0,2-3 0,2-2 0,2-3 0,2-2 0,-3-1 0,0 3 0,-1 2 0,-2 3 0,-1 0 0,-2 3 0,1-2 0,3-1 0,2 0 0,0-3 0,1-1 0,1 0 0,-2 2 0,2 2 0,0 3 0,0-1 0,2 0 0,1-2 0,0-3 0,0-1 0,0-1 0,0 0 0,2-2 0,2 0 0,3 0 0,3 0 0,1 0 0,-3 1 0,1 0 0,-1 3 0,3 0 0,4 0 0,-1 1 0,0 1 0,-3 1 0,0 0 0,-2-1 0,0-1 0,-3-1 0,0-1 0,2-2 0,-2 0 0,0 0 0,-1-1 0,-2 3 0,2-2 0,-2 1 0,2-1 0,0 0 0,0 0 0,-1 2 0,1 1 0,-1-2 0,2 1 0,1 0 0,-1 0 0,2-1 0,-3 1 0,2-2 0,2 1 0,0 0 0,3-1 0,-2 1 0,-1 0 0,1 2 0,1 2 0,1-2 0,0 2 0,-1-3 0,3 1 0,0-1 0,0-1 0,2 0 0,-2 0 0,3 2 0,2 0 0,1 2 0,2-2 0,0 0 0,4 0 0,4 1 0,5 0 0,6 0 0,2-2 0,-1-3 0,4-1 0,0-3 0,5 0 0,-1-1 0,-3-2 0,-4 0 0,-3 0 0,-1 0 0,-2 0 0,4 0 0,1 0 0,4-4 0,3-5 0,-2-5 0,-2-2 0,-5 1 0,-6 3 0,-5 2 0,-4 0 0,-2-3 0,-1-3 0,4-6 0,6-9 0,3-5 0,5-6 0,0-3 0,-3 1 0,-1-2 0,-3-1 0,-4-4 0,0-2 0,-2 2 0,-4 5 0,-3 6 0,-4 5 0,-4 5 0,-3 5 0,-3 5 0,-4 6 0,-1 2 0,-1 2 0,0-1 0,0-1 0,0-2 0,0-1 0,0 1 0,0 1 0,0 2 0,0 0 0,0 1 0,-3-1 0,-5 0 0,-3 0 0,-3-1 0,1-1 0,0-3 0,1 0 0,0 1 0,1 3 0,1 1 0,-2 0 0,1-1 0,-1 4 0,1 0 0,-2 3 0,2-1 0,-3-2 0,2 1 0,0-4 0,0 0 0,2-2 0,-1 0 0,2 1 0,0-1 0,2 2 0,1 0 0,0 2 0,-1 2 0,1 0 0,1 0 0,1-2 0,1 0 0,-1 2 0,-1-1 0,1-1 0,0 3 0,1-2 0,0 1 0,-1 0 0,-1-1 0,-3 0 0,-4 1 0,2-2 0,0 2 0,1 1 0,3 2 0,-1 0 0,0-1 0,-2-1 0,-1-2 0,-2-1 0,0-1 0,0 2 0,0 3 0,5 2 0,2 2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261DC0-3E59-4D78-BFDE-23F83FA3D313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0725FE-333E-4D9A-ACC2-447EF0C3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7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Игроки в &lt;</a:t>
            </a:r>
            <a:r>
              <a:rPr lang="en-GB" dirty="0"/>
              <a:t>RTS&gt; </a:t>
            </a:r>
            <a:r>
              <a:rPr lang="ru-RU" dirty="0"/>
              <a:t>берут на себя роль командира, управляя армиями, ресурсами и принимая важные решения в режиме реального времени.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955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Когда вы захотите выбрать группу юнитов, появится рамка (рамка) и синее кольцо у ног персонажа.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Если вы хотите отменить выбор, щелкните любую открытую область.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87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Добавлена шкала здоровья, которая зависит от состояния здоровья персонажа.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Когда здание и персонаж получают повреждения, их шкала здоровья уменьшается.</a:t>
            </a:r>
            <a:r>
              <a:rPr lang="en-RU" dirty="0">
                <a:effectLst/>
              </a:rPr>
              <a:t> 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4192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Добавлен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Ai controller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ИИ будет атаковать здания.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Как только полоска здоровья будет пуста, здание исчезнет</a:t>
            </a:r>
            <a:r>
              <a:rPr lang="en-RU" dirty="0">
                <a:effectLst/>
              </a:rPr>
              <a:t> 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6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Если вы проиграете, вы увидите сообщение на картинке</a:t>
            </a:r>
            <a:r>
              <a:rPr lang="en-RU" dirty="0">
                <a:effectLst/>
              </a:rPr>
              <a:t> 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158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Уже созданы 3D-модели, которые можно скачать в Epic games Market или Quixel Bridge и отредактировать их в Blender или Maya по нашему усмотрению.</a:t>
            </a:r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43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Unreal Engine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мы можем создать ландшафт и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мы используем инструмент скульптуры для создания гор и ландшафтов в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Landscape mode editor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Как вы можете видеть на картинке, используется инструмент скульптур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084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Импортированные материальные ресурсы в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Unreal Engine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для текстур из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Quixel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Bridge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Как вы можете видеть на картинке, пейзаж теперь стал красивым, а на картинке ниже показан материала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Instance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и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Blueprint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BLUEPRINT — это ресурс, который позволяет дизайнерам легко добавлять функциональность поверх существующих классов игрового процесса.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Blueprint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создаются внутри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Unreal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Editor визуально, а не путем набора кода, и сохраняются в игре.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025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Создать в </a:t>
            </a:r>
            <a:r>
              <a:rPr lang="ru-RU" sz="18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Unreal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Engine новый материал, который будет напоминать индикатор выбора. И добавил в игру и в игре это будет выглядеть вот так</a:t>
            </a:r>
            <a:r>
              <a:rPr lang="en-RU" dirty="0">
                <a:effectLst/>
              </a:rPr>
              <a:t> 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Так как однажды наша задача заставить персонажа игрока передвигаться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Мы покрываем область, где мы хотим, чтобы персонажи могли двигаться, сеткой поверхности.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13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Анимация передвижения и майнинга была добавлена в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character blueprint 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Мы добавляем анимационный монтаж к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blueprint</a:t>
            </a:r>
            <a:r>
              <a:rPr lang="en-RU" dirty="0">
                <a:effectLst/>
              </a:rPr>
              <a:t> 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14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Наш игровой персонаж будет добывать золото, поэтому мы добавили 3D-модель золота. И функцию записи собранного золота</a:t>
            </a:r>
            <a:b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20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Добавлено больше зданий и золотых ресурсов, чтобы сделать его более презентабельным.</a:t>
            </a:r>
            <a:endParaRPr lang="en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Добавлено больше количество персонажей в игре</a:t>
            </a:r>
            <a:r>
              <a:rPr lang="en-RU" dirty="0">
                <a:effectLst/>
              </a:rPr>
              <a:t> 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860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CAC4-528A-4414-8A27-1213780EA050}" type="datetime1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46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1696A-779A-42C8-AFBD-F5B4143016C1}" type="datetime1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4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7AF2-AA5B-47D8-B8A2-4BFDF7886C11}" type="datetime1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15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9FDB-5BF0-4509-BFEC-1086405E20DE}" type="datetime1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99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984B-C3AB-4278-B306-1FFF30593214}" type="datetime1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59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B1731-D7C5-47B4-868C-9357F9D920CC}" type="datetime1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59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6ACD-4DA3-4651-9384-C75DCEE1823D}" type="datetime1">
              <a:rPr lang="en-US" smtClean="0"/>
              <a:t>4/23/24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074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CC3C-B9BF-4B97-AF27-A7438653EABA}" type="datetime1">
              <a:rPr lang="en-US" smtClean="0"/>
              <a:t>4/23/24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25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7080-517F-45C4-B9B6-B675D1F45479}" type="datetime1">
              <a:rPr lang="en-US" smtClean="0"/>
              <a:t>4/23/24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247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B8658-DB36-4363-959D-6E40767D2C59}" type="datetime1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38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1BA5-7740-4B0E-A03B-9231910C495F}" type="datetime1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69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2DF4E-7FEC-4549-89D8-0C58CD43290C}" type="datetime1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591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customXml" Target="../ink/ink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09589-3387-4FB6-9BFA-D954CB679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28663"/>
            <a:ext cx="9144000" cy="3304872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Разработка и оптимизация анимации юнитов в </a:t>
            </a:r>
            <a:r>
              <a:rPr lang="en-GB" b="1" dirty="0"/>
              <a:t>Unreal Engine 5 </a:t>
            </a:r>
            <a:r>
              <a:rPr lang="ru-RU" b="1" dirty="0"/>
              <a:t>для</a:t>
            </a:r>
            <a:r>
              <a:rPr lang="en-US" b="1" dirty="0"/>
              <a:t> </a:t>
            </a:r>
            <a:r>
              <a:rPr lang="ru-RU" b="1" dirty="0"/>
              <a:t>проектов в жанре </a:t>
            </a:r>
            <a:r>
              <a:rPr lang="en-GB" b="1" dirty="0"/>
              <a:t>RTS (Real-time Strategy)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47F1B-2CA2-45E2-8D99-3F5A38790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1780"/>
            <a:ext cx="9144000" cy="985611"/>
          </a:xfrm>
        </p:spPr>
        <p:txBody>
          <a:bodyPr/>
          <a:lstStyle/>
          <a:p>
            <a:pPr algn="l"/>
            <a:r>
              <a:rPr lang="ru-RU" dirty="0">
                <a:latin typeface="+mj-lt"/>
              </a:rPr>
              <a:t>Студент: </a:t>
            </a:r>
            <a:r>
              <a:rPr lang="ru-RU" dirty="0" err="1">
                <a:latin typeface="+mj-lt"/>
              </a:rPr>
              <a:t>Симунью</a:t>
            </a:r>
            <a:r>
              <a:rPr lang="ru-RU" dirty="0">
                <a:latin typeface="+mj-lt"/>
              </a:rPr>
              <a:t> Э.Р. РК6И-8</a:t>
            </a:r>
            <a:r>
              <a:rPr lang="en-US" dirty="0">
                <a:latin typeface="+mj-lt"/>
              </a:rPr>
              <a:t>1</a:t>
            </a:r>
            <a:r>
              <a:rPr lang="ru-RU" dirty="0">
                <a:latin typeface="+mj-lt"/>
              </a:rPr>
              <a:t>Б</a:t>
            </a:r>
          </a:p>
          <a:p>
            <a:pPr algn="l"/>
            <a:r>
              <a:rPr lang="ru-RU" dirty="0">
                <a:latin typeface="+mj-lt"/>
              </a:rPr>
              <a:t>Научный руководитель: Витюков Ф.А.</a:t>
            </a:r>
          </a:p>
        </p:txBody>
      </p:sp>
      <p:pic>
        <p:nvPicPr>
          <p:cNvPr id="4" name="Рисунок 9">
            <a:extLst>
              <a:ext uri="{FF2B5EF4-FFF2-40B4-BE49-F238E27FC236}">
                <a16:creationId xmlns:a16="http://schemas.microsoft.com/office/drawing/2014/main" id="{0F67D4B0-A75F-4B2E-8DCE-6B75BCD29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327" y="3702882"/>
            <a:ext cx="1722673" cy="203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22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E8AEA-D323-E144-A9D3-42DE81FFE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Добавьте золотой ресурс и создайте информацию об игровом магазине.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702BE-E45A-02C8-87C9-EDF47FFE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B566C4-4E22-0E3E-D72A-88726C9F2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199" y="1893524"/>
            <a:ext cx="3138487" cy="23833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EE4095-23CB-3C68-3AB6-0F5C39C1D1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8515"/>
          <a:stretch/>
        </p:blipFill>
        <p:spPr>
          <a:xfrm>
            <a:off x="6172199" y="4705432"/>
            <a:ext cx="5210175" cy="12223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F70CD-E061-F6DF-F44E-D91EC131142E}"/>
              </a:ext>
            </a:extLst>
          </p:cNvPr>
          <p:cNvSpPr txBox="1"/>
          <p:nvPr/>
        </p:nvSpPr>
        <p:spPr>
          <a:xfrm>
            <a:off x="838200" y="2297218"/>
            <a:ext cx="440531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Мы добавили в игру золотой ресурс.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Когда персонаж добудет золото и вернется на склад, игра сохранит количество золота и отобразит его на экране.</a:t>
            </a:r>
            <a:endParaRPr lang="en-RU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EEE38C-5FCD-7B07-DC10-693AEB673852}"/>
              </a:ext>
            </a:extLst>
          </p:cNvPr>
          <p:cNvSpPr txBox="1"/>
          <p:nvPr/>
        </p:nvSpPr>
        <p:spPr>
          <a:xfrm>
            <a:off x="6200302" y="5957385"/>
            <a:ext cx="490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13</a:t>
            </a:r>
            <a:r>
              <a:rPr lang="ru-RU" dirty="0">
                <a:latin typeface="+mj-lt"/>
              </a:rPr>
              <a:t>. Собранное золото показано в игре</a:t>
            </a:r>
            <a:endParaRPr lang="en-US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DE8436-F3E3-F52C-2E9A-5361125667A7}"/>
              </a:ext>
            </a:extLst>
          </p:cNvPr>
          <p:cNvSpPr txBox="1"/>
          <p:nvPr/>
        </p:nvSpPr>
        <p:spPr>
          <a:xfrm>
            <a:off x="6676099" y="4295004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12</a:t>
            </a:r>
            <a:r>
              <a:rPr lang="ru-RU" dirty="0">
                <a:latin typeface="+mj-lt"/>
              </a:rPr>
              <a:t>. </a:t>
            </a:r>
            <a:r>
              <a:rPr lang="en-GB" dirty="0">
                <a:latin typeface="+mj-lt"/>
              </a:rPr>
              <a:t>3D-</a:t>
            </a:r>
            <a:r>
              <a:rPr lang="ru-RU" dirty="0">
                <a:latin typeface="+mj-lt"/>
              </a:rPr>
              <a:t>модель золотого ресурса</a:t>
            </a:r>
            <a:endParaRPr lang="en-US" dirty="0">
              <a:latin typeface="+mj-lt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41119CE-8B95-B85F-4CF9-5EC3327D0716}"/>
                  </a:ext>
                </a:extLst>
              </p14:cNvPr>
              <p14:cNvContentPartPr/>
              <p14:nvPr/>
            </p14:nvContentPartPr>
            <p14:xfrm>
              <a:off x="7026862" y="5173020"/>
              <a:ext cx="1086840" cy="5112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41119CE-8B95-B85F-4CF9-5EC3327D071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08862" y="5155020"/>
                <a:ext cx="1122480" cy="54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9BB8379-CD22-86EA-801A-70CFA3D78CBE}"/>
                  </a:ext>
                </a:extLst>
              </p14:cNvPr>
              <p14:cNvContentPartPr/>
              <p14:nvPr/>
            </p14:nvContentPartPr>
            <p14:xfrm>
              <a:off x="6200302" y="5470740"/>
              <a:ext cx="740520" cy="5137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9BB8379-CD22-86EA-801A-70CFA3D78CB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182302" y="5452740"/>
                <a:ext cx="776160" cy="54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5754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6ECEC-D751-D434-0496-D28B672EA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Строительство небольшого города и добавление новых персонажей в игру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1F533E-FE03-DF34-43B2-E9A8C2143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8AFC93-8106-5D8D-C272-472ADD4E72A3}"/>
              </a:ext>
            </a:extLst>
          </p:cNvPr>
          <p:cNvSpPr txBox="1"/>
          <p:nvPr/>
        </p:nvSpPr>
        <p:spPr>
          <a:xfrm>
            <a:off x="252414" y="2280824"/>
            <a:ext cx="542448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Добавлено больше зданий и золотых ресурсов, чтобы сделать его более презентабельным.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Добавлено больше персонажей в игру</a:t>
            </a:r>
            <a:endParaRPr lang="en-R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D0E1E9-B0AA-089A-140E-537FF9D03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1" y="1980626"/>
            <a:ext cx="5793387" cy="32780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3D1332-E92D-3C76-09C5-666B7F79EAC5}"/>
              </a:ext>
            </a:extLst>
          </p:cNvPr>
          <p:cNvSpPr txBox="1"/>
          <p:nvPr/>
        </p:nvSpPr>
        <p:spPr>
          <a:xfrm>
            <a:off x="6870439" y="5438181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14</a:t>
            </a:r>
            <a:r>
              <a:rPr lang="ru-RU" dirty="0">
                <a:latin typeface="+mj-lt"/>
              </a:rPr>
              <a:t>. Здания и персонажи в игре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91989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5CD52-8540-AE14-CB10-14FCD49FD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Выбор и отмена выбора юнитов персонажа в игре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24A104-F779-BF83-00D6-44D82117F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E5C4D4-1DFE-F594-E4F7-4168AA054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525" y="2051050"/>
            <a:ext cx="5334000" cy="2755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5E4844-326A-DBDB-82BA-549AF0681E51}"/>
              </a:ext>
            </a:extLst>
          </p:cNvPr>
          <p:cNvSpPr txBox="1"/>
          <p:nvPr/>
        </p:nvSpPr>
        <p:spPr>
          <a:xfrm>
            <a:off x="785813" y="1943100"/>
            <a:ext cx="49196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Когда вы захотите выбрать группу юнитов, появится рамка (рамка) и синее кольцо у ног персонажа.</a:t>
            </a:r>
          </a:p>
          <a:p>
            <a:endParaRPr lang="ru-RU" sz="2800" dirty="0"/>
          </a:p>
          <a:p>
            <a:r>
              <a:rPr lang="ru-RU" sz="2800" dirty="0"/>
              <a:t>Если вы хотите отменить выбор, щелкните любую открытую область.</a:t>
            </a:r>
            <a:endParaRPr lang="en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6F5580-3434-AAB4-224C-8002FE0B6DAB}"/>
              </a:ext>
            </a:extLst>
          </p:cNvPr>
          <p:cNvSpPr txBox="1"/>
          <p:nvPr/>
        </p:nvSpPr>
        <p:spPr>
          <a:xfrm>
            <a:off x="7052338" y="4982646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15</a:t>
            </a:r>
            <a:r>
              <a:rPr lang="ru-RU" dirty="0">
                <a:latin typeface="+mj-lt"/>
              </a:rPr>
              <a:t>. Выбраны 3 игровых характера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33216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D3436-5B52-2F49-3EE5-D0A1C4ACF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Полоса здоровья персонажа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A22976-44C2-5150-B44E-0724B49ED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FA5A99-B1CA-D90B-76D7-9C7FC4415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700" y="1300836"/>
            <a:ext cx="5138736" cy="28896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5FC309-9F38-7099-13E6-F3934768F5C3}"/>
              </a:ext>
            </a:extLst>
          </p:cNvPr>
          <p:cNvSpPr txBox="1"/>
          <p:nvPr/>
        </p:nvSpPr>
        <p:spPr>
          <a:xfrm>
            <a:off x="838200" y="1957387"/>
            <a:ext cx="5257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Когда здание и персонаж повреждены, его полоска здоровья уменьшается.</a:t>
            </a:r>
          </a:p>
          <a:p>
            <a:r>
              <a:rPr lang="ru-RU" sz="2800" dirty="0"/>
              <a:t>Полоса здоровья связана со здоровьем персонажа.</a:t>
            </a:r>
            <a:endParaRPr lang="en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68306-511D-6803-372C-BF87BA63BEE3}"/>
              </a:ext>
            </a:extLst>
          </p:cNvPr>
          <p:cNvSpPr txBox="1"/>
          <p:nvPr/>
        </p:nvSpPr>
        <p:spPr>
          <a:xfrm>
            <a:off x="7211881" y="4316482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16</a:t>
            </a:r>
            <a:r>
              <a:rPr lang="ru-RU" dirty="0">
                <a:latin typeface="+mj-lt"/>
              </a:rPr>
              <a:t>. Индикатор здоровья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47777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6EC8A-1FE5-0210-C313-2001FE97C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</a:t>
            </a:r>
            <a:r>
              <a:rPr lang="ru-RU" dirty="0"/>
              <a:t>-враг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3B0EB9-CE5C-B7D9-095A-F15E4A9F9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15CF46-5E4B-B9B0-1A00-7F5CDD5FD940}"/>
              </a:ext>
            </a:extLst>
          </p:cNvPr>
          <p:cNvSpPr txBox="1"/>
          <p:nvPr/>
        </p:nvSpPr>
        <p:spPr>
          <a:xfrm>
            <a:off x="628650" y="1690687"/>
            <a:ext cx="394335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Ai</a:t>
            </a:r>
            <a:r>
              <a:rPr lang="ru-RU" sz="2800" dirty="0"/>
              <a:t> будет атаковать здания.</a:t>
            </a:r>
          </a:p>
          <a:p>
            <a:r>
              <a:rPr lang="en-US" sz="2800" dirty="0"/>
              <a:t>Ai</a:t>
            </a:r>
            <a:r>
              <a:rPr lang="ru-RU" sz="2800" dirty="0"/>
              <a:t> получает путь к целевому зданию.</a:t>
            </a:r>
          </a:p>
          <a:p>
            <a:r>
              <a:rPr lang="ru-RU" sz="2800" dirty="0"/>
              <a:t>Как только шкала здоровья опустеет, здание исчезнет.</a:t>
            </a:r>
            <a:endParaRPr lang="en-RU" dirty="0"/>
          </a:p>
          <a:p>
            <a:endParaRPr lang="en-RU" dirty="0"/>
          </a:p>
          <a:p>
            <a:endParaRPr lang="en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A4AF5D-36FD-7D5D-1333-F7B7372B0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399" y="439074"/>
            <a:ext cx="4995863" cy="26309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5B0610-0498-6255-CA4E-B29FB4059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854983"/>
            <a:ext cx="4767262" cy="22417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EDE74C-72BB-F008-00F2-33C3B3224BB3}"/>
              </a:ext>
            </a:extLst>
          </p:cNvPr>
          <p:cNvSpPr txBox="1"/>
          <p:nvPr/>
        </p:nvSpPr>
        <p:spPr>
          <a:xfrm>
            <a:off x="5702365" y="6224415"/>
            <a:ext cx="5534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18. </a:t>
            </a:r>
            <a:r>
              <a:rPr lang="ru-RU" dirty="0">
                <a:latin typeface="+mj-lt"/>
              </a:rPr>
              <a:t>Здание исчезает, потому что полоска здоровья пуста</a:t>
            </a:r>
            <a:endParaRPr lang="en-US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0B9ED-7B8D-F134-84F2-363AC2867F9B}"/>
              </a:ext>
            </a:extLst>
          </p:cNvPr>
          <p:cNvSpPr txBox="1"/>
          <p:nvPr/>
        </p:nvSpPr>
        <p:spPr>
          <a:xfrm>
            <a:off x="5702365" y="3195990"/>
            <a:ext cx="60736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17</a:t>
            </a:r>
            <a:r>
              <a:rPr lang="ru-RU" dirty="0">
                <a:latin typeface="+mj-lt"/>
              </a:rPr>
              <a:t>. Персонаж с искусственным интеллектом атакует здание</a:t>
            </a: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67153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D8CC1-E63C-F9D8-9978-38AFB05F4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Конец игры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AB2377-9959-0EC4-BB1E-41945ED36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560E71-B3F0-B5AA-DC23-35D5276CCB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008"/>
          <a:stretch/>
        </p:blipFill>
        <p:spPr>
          <a:xfrm>
            <a:off x="4683933" y="1908642"/>
            <a:ext cx="6730986" cy="35394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5680BC-E462-0161-03A7-3CC4B36B6E60}"/>
              </a:ext>
            </a:extLst>
          </p:cNvPr>
          <p:cNvSpPr txBox="1"/>
          <p:nvPr/>
        </p:nvSpPr>
        <p:spPr>
          <a:xfrm>
            <a:off x="500063" y="2043113"/>
            <a:ext cx="39433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Как только вражеский</a:t>
            </a:r>
            <a:r>
              <a:rPr lang="en-US" sz="2800" dirty="0"/>
              <a:t> Ai (</a:t>
            </a:r>
            <a:r>
              <a:rPr lang="ru-RU" sz="2800" dirty="0"/>
              <a:t>искусственный интеллект</a:t>
            </a:r>
            <a:r>
              <a:rPr lang="en-US" sz="2800" dirty="0"/>
              <a:t>)</a:t>
            </a:r>
            <a:r>
              <a:rPr lang="ru-RU" sz="2800" dirty="0"/>
              <a:t> разрушает главное здание, появляется сообщение с возможностью повторить попытку или выйти из игры.</a:t>
            </a:r>
            <a:endParaRPr lang="en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ADEF35-8A6A-048A-E2A7-CB926B01B7F7}"/>
              </a:ext>
            </a:extLst>
          </p:cNvPr>
          <p:cNvSpPr txBox="1"/>
          <p:nvPr/>
        </p:nvSpPr>
        <p:spPr>
          <a:xfrm>
            <a:off x="6509413" y="5587762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19</a:t>
            </a:r>
            <a:r>
              <a:rPr lang="ru-RU" dirty="0">
                <a:latin typeface="+mj-lt"/>
              </a:rPr>
              <a:t>. Сообщение об окончании игры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1369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FFA83-1C5B-4DD6-A269-EFBB60088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Заключение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5FF78-B6C9-4EBB-B62B-0E126F9FC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В результате работы были решены следующие задачи:</a:t>
            </a:r>
          </a:p>
          <a:p>
            <a:r>
              <a:rPr lang="ru-RU" dirty="0">
                <a:latin typeface="+mj-lt"/>
              </a:rPr>
              <a:t>Созданы 3</a:t>
            </a:r>
            <a:r>
              <a:rPr lang="en-US" dirty="0">
                <a:latin typeface="+mj-lt"/>
              </a:rPr>
              <a:t>D-</a:t>
            </a:r>
            <a:r>
              <a:rPr lang="ru-RU" dirty="0">
                <a:latin typeface="+mj-lt"/>
              </a:rPr>
              <a:t>модели юнитов и импортированы в </a:t>
            </a:r>
            <a:r>
              <a:rPr lang="en-US" dirty="0">
                <a:latin typeface="+mj-lt"/>
              </a:rPr>
              <a:t>Unreal Engine 5;</a:t>
            </a:r>
          </a:p>
          <a:p>
            <a:r>
              <a:rPr lang="ru-RU" dirty="0">
                <a:latin typeface="+mj-lt"/>
              </a:rPr>
              <a:t>Ландшафт карты создан.</a:t>
            </a:r>
          </a:p>
          <a:p>
            <a:r>
              <a:rPr lang="ru-RU" dirty="0">
                <a:latin typeface="+mj-lt"/>
              </a:rPr>
              <a:t>Добавлена возможность выбора персонажа и реализовано перемещение персонажа.</a:t>
            </a:r>
          </a:p>
          <a:p>
            <a:r>
              <a:rPr lang="ru-RU" dirty="0">
                <a:latin typeface="+mj-lt"/>
              </a:rPr>
              <a:t>Добавлена полоса здоровья, показывающая влияние урона на главное здание и персонажей;</a:t>
            </a:r>
          </a:p>
          <a:p>
            <a:r>
              <a:rPr lang="ru-RU" dirty="0">
                <a:latin typeface="+mj-lt"/>
              </a:rPr>
              <a:t>Реализована возможность перемещать камеру и приближать ее к области выбранного игрока.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94CB5-A4F1-4114-8873-0B1767BC0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16</a:t>
            </a:fld>
            <a:r>
              <a:rPr lang="en-US" sz="1800" dirty="0"/>
              <a:t> / 12</a:t>
            </a:r>
          </a:p>
        </p:txBody>
      </p:sp>
    </p:spTree>
    <p:extLst>
      <p:ext uri="{BB962C8B-B14F-4D97-AF65-F5344CB8AC3E}">
        <p14:creationId xmlns:p14="http://schemas.microsoft.com/office/powerpoint/2010/main" val="4237209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E261FB-3573-1398-7377-27F021C23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17</a:t>
            </a:fld>
            <a:endParaRPr lang="en-US"/>
          </a:p>
        </p:txBody>
      </p:sp>
      <p:pic>
        <p:nvPicPr>
          <p:cNvPr id="5" name="game.mp4">
            <a:hlinkClick r:id="" action="ppaction://media"/>
            <a:extLst>
              <a:ext uri="{FF2B5EF4-FFF2-40B4-BE49-F238E27FC236}">
                <a16:creationId xmlns:a16="http://schemas.microsoft.com/office/drawing/2014/main" id="{E7C8A663-BD9C-F4ED-0F1C-5D34CFE4CA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6000" contrast="9000"/>
          </a:blip>
          <a:stretch>
            <a:fillRect/>
          </a:stretch>
        </p:blipFill>
        <p:spPr>
          <a:xfrm>
            <a:off x="247649" y="0"/>
            <a:ext cx="11491633" cy="673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437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6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C48CB-16AD-4964-95CF-DAAF21D84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Постановка задачи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19D25-391E-457C-B13E-6A8E6AE47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4425"/>
          </a:xfrm>
        </p:spPr>
        <p:txBody>
          <a:bodyPr>
            <a:normAutofit/>
          </a:bodyPr>
          <a:lstStyle/>
          <a:p>
            <a:r>
              <a:rPr lang="ru-RU" dirty="0">
                <a:latin typeface="+mj-lt"/>
              </a:rPr>
              <a:t>Цель работы</a:t>
            </a:r>
            <a:r>
              <a:rPr lang="en-US" dirty="0">
                <a:latin typeface="+mj-lt"/>
              </a:rPr>
              <a:t>: </a:t>
            </a:r>
            <a:r>
              <a:rPr lang="ru-RU" dirty="0">
                <a:latin typeface="+mj-lt"/>
              </a:rPr>
              <a:t>Разработка и оптимизация анимации юнитов в </a:t>
            </a:r>
            <a:r>
              <a:rPr lang="en-GB" dirty="0">
                <a:latin typeface="+mj-lt"/>
              </a:rPr>
              <a:t>Unreal Engine 5 </a:t>
            </a:r>
            <a:r>
              <a:rPr lang="ru-RU" dirty="0"/>
              <a:t>для</a:t>
            </a:r>
            <a:r>
              <a:rPr lang="en-US" dirty="0"/>
              <a:t> </a:t>
            </a:r>
            <a:r>
              <a:rPr lang="ru-RU" dirty="0"/>
              <a:t>проектов в жанре </a:t>
            </a:r>
            <a:r>
              <a:rPr lang="en-GB" dirty="0"/>
              <a:t>RTS (Real-time Strategy)</a:t>
            </a:r>
            <a:r>
              <a:rPr lang="en-US" dirty="0">
                <a:latin typeface="+mj-lt"/>
              </a:rPr>
              <a:t>.</a:t>
            </a: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Задачи:</a:t>
            </a:r>
          </a:p>
          <a:p>
            <a:pPr lvl="1"/>
            <a:r>
              <a:rPr lang="ru-RU" dirty="0">
                <a:latin typeface="+mj-lt"/>
              </a:rPr>
              <a:t>создать 3</a:t>
            </a:r>
            <a:r>
              <a:rPr lang="en-GB" dirty="0">
                <a:latin typeface="+mj-lt"/>
              </a:rPr>
              <a:t>D-</a:t>
            </a:r>
            <a:r>
              <a:rPr lang="ru-RU" dirty="0">
                <a:latin typeface="+mj-lt"/>
              </a:rPr>
              <a:t>модели персонажей и анимировать их;</a:t>
            </a:r>
          </a:p>
          <a:p>
            <a:pPr lvl="1"/>
            <a:r>
              <a:rPr lang="ru-RU" dirty="0">
                <a:latin typeface="+mj-lt"/>
              </a:rPr>
              <a:t>реализовать возможность перемещения персонажей;</a:t>
            </a:r>
          </a:p>
          <a:p>
            <a:pPr lvl="1"/>
            <a:r>
              <a:rPr lang="ru-RU" dirty="0">
                <a:latin typeface="+mj-lt"/>
              </a:rPr>
              <a:t>реализовать возможность перемещения камеры в выбранную область объекта;</a:t>
            </a:r>
            <a:endParaRPr lang="en-US" dirty="0">
              <a:latin typeface="+mj-lt"/>
            </a:endParaRPr>
          </a:p>
          <a:p>
            <a:pPr lvl="1"/>
            <a:r>
              <a:rPr lang="ru-RU" dirty="0">
                <a:latin typeface="+mj-lt"/>
              </a:rPr>
              <a:t>оптимизация юнитов.</a:t>
            </a:r>
            <a:endParaRPr lang="en-US" dirty="0">
              <a:latin typeface="+mj-lt"/>
            </a:endParaRPr>
          </a:p>
          <a:p>
            <a:pPr lvl="1"/>
            <a:endParaRPr lang="ru-RU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B0CA3-8402-4518-9B73-6432B190C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2</a:t>
            </a:fld>
            <a:r>
              <a:rPr lang="en-US" sz="1800" dirty="0"/>
              <a:t> / 12</a:t>
            </a:r>
          </a:p>
        </p:txBody>
      </p:sp>
    </p:spTree>
    <p:extLst>
      <p:ext uri="{BB962C8B-B14F-4D97-AF65-F5344CB8AC3E}">
        <p14:creationId xmlns:p14="http://schemas.microsoft.com/office/powerpoint/2010/main" val="1969287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A5201-EE36-437F-93F7-D02EEC9EA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Актуальность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1D7D3-0E9F-4572-BE6B-B17E54F56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Актуальность работы заключается в следующем:</a:t>
            </a:r>
          </a:p>
          <a:p>
            <a:pPr lvl="1"/>
            <a:r>
              <a:rPr lang="ru-RU" dirty="0">
                <a:latin typeface="+mj-lt"/>
              </a:rPr>
              <a:t>Этот набор визуальных объектов может стать визуальным компонентом игры в жанре </a:t>
            </a:r>
            <a:r>
              <a:rPr lang="en-US" dirty="0">
                <a:latin typeface="+mj-lt"/>
              </a:rPr>
              <a:t>RTS;</a:t>
            </a:r>
          </a:p>
          <a:p>
            <a:pPr lvl="1"/>
            <a:r>
              <a:rPr lang="ru-RU" dirty="0">
                <a:latin typeface="+mj-lt"/>
              </a:rPr>
              <a:t>Эта работа позволяет нам изучить оптимизацию производительности, обеспечиваемую механизмом создания экземпляров объектов.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26DB94-D2EF-4602-B72E-8C60FD082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3</a:t>
            </a:fld>
            <a:r>
              <a:rPr lang="ru-RU" sz="1800" dirty="0"/>
              <a:t> </a:t>
            </a:r>
            <a:r>
              <a:rPr lang="en-US" sz="1800" dirty="0"/>
              <a:t>/ 12</a:t>
            </a:r>
          </a:p>
        </p:txBody>
      </p:sp>
    </p:spTree>
    <p:extLst>
      <p:ext uri="{BB962C8B-B14F-4D97-AF65-F5344CB8AC3E}">
        <p14:creationId xmlns:p14="http://schemas.microsoft.com/office/powerpoint/2010/main" val="343123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62BF-6A34-47C7-AB1B-20596DB56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443"/>
            <a:ext cx="10515600" cy="1325563"/>
          </a:xfrm>
        </p:spPr>
        <p:txBody>
          <a:bodyPr/>
          <a:lstStyle/>
          <a:p>
            <a:r>
              <a:rPr lang="ru-RU" b="1" dirty="0"/>
              <a:t>Импортировать 3</a:t>
            </a:r>
            <a:r>
              <a:rPr lang="en-GB" b="1" dirty="0"/>
              <a:t>D-</a:t>
            </a:r>
            <a:r>
              <a:rPr lang="ru-RU" b="1" dirty="0"/>
              <a:t>модели в </a:t>
            </a:r>
            <a:r>
              <a:rPr lang="en-GB" b="1" dirty="0"/>
              <a:t>Unreal Engine</a:t>
            </a:r>
            <a:endParaRPr lang="en-US" b="1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1FAC9539-4A16-43FF-A53B-CFBCD9521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40494" cy="4233254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3D-</a:t>
            </a:r>
            <a:r>
              <a:rPr lang="ru-RU" dirty="0">
                <a:latin typeface="+mj-lt"/>
              </a:rPr>
              <a:t>модели были импортированы из магазина </a:t>
            </a:r>
            <a:r>
              <a:rPr lang="en-US" dirty="0">
                <a:latin typeface="+mj-lt"/>
              </a:rPr>
              <a:t>Epic GAMES </a:t>
            </a:r>
            <a:r>
              <a:rPr lang="ru-RU" dirty="0">
                <a:latin typeface="+mj-lt"/>
              </a:rPr>
              <a:t>и отредактированы в </a:t>
            </a:r>
            <a:r>
              <a:rPr lang="en-US" dirty="0">
                <a:latin typeface="+mj-lt"/>
              </a:rPr>
              <a:t>Blender.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372E42-C676-4CAA-A1C4-E9619D22F1B7}"/>
              </a:ext>
            </a:extLst>
          </p:cNvPr>
          <p:cNvSpPr txBox="1"/>
          <p:nvPr/>
        </p:nvSpPr>
        <p:spPr>
          <a:xfrm>
            <a:off x="8318822" y="5852984"/>
            <a:ext cx="3326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2. </a:t>
            </a:r>
            <a:r>
              <a:rPr lang="en-US" dirty="0">
                <a:latin typeface="+mj-lt"/>
              </a:rPr>
              <a:t>Low-poly </a:t>
            </a:r>
            <a:r>
              <a:rPr lang="ru-RU" dirty="0">
                <a:latin typeface="+mj-lt"/>
              </a:rPr>
              <a:t>версии моделей</a:t>
            </a:r>
            <a:endParaRPr lang="en-US" dirty="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09E0B0-CA85-41B1-AC40-5AA819741B20}"/>
              </a:ext>
            </a:extLst>
          </p:cNvPr>
          <p:cNvSpPr txBox="1"/>
          <p:nvPr/>
        </p:nvSpPr>
        <p:spPr>
          <a:xfrm>
            <a:off x="6843580" y="3581322"/>
            <a:ext cx="3423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1. </a:t>
            </a:r>
            <a:r>
              <a:rPr lang="en-US" dirty="0">
                <a:latin typeface="+mj-lt"/>
              </a:rPr>
              <a:t>High-poly </a:t>
            </a:r>
            <a:r>
              <a:rPr lang="ru-RU" dirty="0">
                <a:latin typeface="+mj-lt"/>
              </a:rPr>
              <a:t>версии моделей</a:t>
            </a:r>
            <a:endParaRPr lang="en-US" dirty="0">
              <a:latin typeface="+mj-lt"/>
            </a:endParaRP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47B25496-8E82-4259-A465-1E1B7CC9B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4</a:t>
            </a:fld>
            <a:r>
              <a:rPr lang="en-US" sz="1800" dirty="0"/>
              <a:t> / 12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8A81866-DD6E-4CD3-8C79-1D3ABCE9B9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467709"/>
              </p:ext>
            </p:extLst>
          </p:nvPr>
        </p:nvGraphicFramePr>
        <p:xfrm>
          <a:off x="838200" y="4714141"/>
          <a:ext cx="3528528" cy="11850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76176">
                  <a:extLst>
                    <a:ext uri="{9D8B030D-6E8A-4147-A177-3AD203B41FA5}">
                      <a16:colId xmlns:a16="http://schemas.microsoft.com/office/drawing/2014/main" val="22779258"/>
                    </a:ext>
                  </a:extLst>
                </a:gridCol>
                <a:gridCol w="1176176">
                  <a:extLst>
                    <a:ext uri="{9D8B030D-6E8A-4147-A177-3AD203B41FA5}">
                      <a16:colId xmlns:a16="http://schemas.microsoft.com/office/drawing/2014/main" val="1127202775"/>
                    </a:ext>
                  </a:extLst>
                </a:gridCol>
                <a:gridCol w="1176176">
                  <a:extLst>
                    <a:ext uri="{9D8B030D-6E8A-4147-A177-3AD203B41FA5}">
                      <a16:colId xmlns:a16="http://schemas.microsoft.com/office/drawing/2014/main" val="30544075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Модель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 Модель 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5992079"/>
                  </a:ext>
                </a:extLst>
              </a:tr>
              <a:tr h="409625">
                <a:tc>
                  <a:txBody>
                    <a:bodyPr/>
                    <a:lstStyle/>
                    <a:p>
                      <a:r>
                        <a:rPr lang="en-US" dirty="0"/>
                        <a:t>High-poly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24028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1011504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339535"/>
                  </a:ext>
                </a:extLst>
              </a:tr>
              <a:tr h="409625">
                <a:tc>
                  <a:txBody>
                    <a:bodyPr/>
                    <a:lstStyle/>
                    <a:p>
                      <a:r>
                        <a:rPr lang="en-US" dirty="0"/>
                        <a:t>Low-poly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31342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FD8CB89D-DC8E-4E7F-A871-D26F59602497}"/>
              </a:ext>
            </a:extLst>
          </p:cNvPr>
          <p:cNvSpPr txBox="1"/>
          <p:nvPr/>
        </p:nvSpPr>
        <p:spPr>
          <a:xfrm>
            <a:off x="674039" y="5899151"/>
            <a:ext cx="3856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Табл. 1. Сравнение кол-ва полигонов </a:t>
            </a:r>
            <a:r>
              <a:rPr lang="en-US" dirty="0">
                <a:latin typeface="+mj-lt"/>
              </a:rPr>
              <a:t>high-poly </a:t>
            </a:r>
            <a:r>
              <a:rPr lang="ru-RU" dirty="0">
                <a:latin typeface="+mj-lt"/>
              </a:rPr>
              <a:t>и </a:t>
            </a:r>
            <a:r>
              <a:rPr lang="en-US" dirty="0">
                <a:latin typeface="+mj-lt"/>
              </a:rPr>
              <a:t>low-poly </a:t>
            </a:r>
            <a:r>
              <a:rPr lang="ru-RU" dirty="0">
                <a:latin typeface="+mj-lt"/>
              </a:rPr>
              <a:t>моделей</a:t>
            </a:r>
            <a:endParaRPr lang="en-US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1BC64C-4DDD-4DF2-5C01-874E7D902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029" y="839419"/>
            <a:ext cx="6574971" cy="27419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134A432-499F-F80D-8F20-254EAA2FA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7029" y="4115042"/>
            <a:ext cx="2566075" cy="252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677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3B63-544E-4F48-BA17-EB63040F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Создание ландшафта в </a:t>
            </a:r>
            <a:r>
              <a:rPr lang="en-US" b="1" dirty="0"/>
              <a:t>Unreal engine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412E9-2CC2-4B7C-BA72-24AA3490F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5</a:t>
            </a:fld>
            <a:r>
              <a:rPr lang="en-US" sz="1800" dirty="0"/>
              <a:t> / 12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1C2D6B-4286-3872-A786-025DC2F52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862" y="1541030"/>
            <a:ext cx="5778207" cy="31140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E029E7-8412-6E70-6F91-D40CFD2685E6}"/>
              </a:ext>
            </a:extLst>
          </p:cNvPr>
          <p:cNvSpPr txBox="1"/>
          <p:nvPr/>
        </p:nvSpPr>
        <p:spPr>
          <a:xfrm>
            <a:off x="350044" y="1943263"/>
            <a:ext cx="549354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RU" sz="2800" dirty="0"/>
              <a:t>В Unreal Engine используем инструмент скульптуры для создания ландшафтов и гор в редакторе </a:t>
            </a:r>
            <a:r>
              <a:rPr lang="en-US" sz="2800" dirty="0"/>
              <a:t>Landscape mode</a:t>
            </a:r>
            <a:r>
              <a:rPr lang="en-RU" sz="2800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1459DD-C0AF-5EAB-5A6E-D02670E815C1}"/>
              </a:ext>
            </a:extLst>
          </p:cNvPr>
          <p:cNvSpPr txBox="1"/>
          <p:nvPr/>
        </p:nvSpPr>
        <p:spPr>
          <a:xfrm>
            <a:off x="6899014" y="4859407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3</a:t>
            </a:r>
            <a:r>
              <a:rPr lang="ru-RU" dirty="0">
                <a:latin typeface="+mj-lt"/>
              </a:rPr>
              <a:t>. Редактирование ландшафта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90825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D888B-FFB5-05D6-5D85-CA2020F4D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7410"/>
          </a:xfrm>
        </p:spPr>
        <p:txBody>
          <a:bodyPr/>
          <a:lstStyle/>
          <a:p>
            <a:r>
              <a:rPr lang="ru-RU" dirty="0"/>
              <a:t>Добавьте текстуру к ландшафту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C1AA3B-646A-319D-DDD1-9CBE28811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62EA67-DB31-6F1F-0EB2-424AFE6AF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336" y="3583450"/>
            <a:ext cx="5103914" cy="25069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E5BEE6-2092-ECE7-1B6D-B8100796EB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1485299"/>
            <a:ext cx="5538583" cy="27152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EC74FE-ADA5-D9CB-FC45-B6A02B4B79BD}"/>
              </a:ext>
            </a:extLst>
          </p:cNvPr>
          <p:cNvSpPr txBox="1"/>
          <p:nvPr/>
        </p:nvSpPr>
        <p:spPr>
          <a:xfrm>
            <a:off x="457386" y="1891144"/>
            <a:ext cx="610076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RU" sz="2800" dirty="0"/>
              <a:t>Импортировал материал в Unreal Engine для текстуры </a:t>
            </a:r>
            <a:r>
              <a:rPr lang="ru-RU" sz="2800" dirty="0"/>
              <a:t>из </a:t>
            </a:r>
            <a:r>
              <a:rPr lang="en-US" sz="2800" dirty="0" err="1"/>
              <a:t>Quixel</a:t>
            </a:r>
            <a:r>
              <a:rPr lang="en-US" sz="2800" dirty="0"/>
              <a:t> Bridge</a:t>
            </a:r>
            <a:endParaRPr lang="en-RU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FE5C7F-F005-D03B-4D92-BE3E40715475}"/>
              </a:ext>
            </a:extLst>
          </p:cNvPr>
          <p:cNvSpPr txBox="1"/>
          <p:nvPr/>
        </p:nvSpPr>
        <p:spPr>
          <a:xfrm>
            <a:off x="6764103" y="4467612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4.</a:t>
            </a:r>
            <a:r>
              <a:rPr lang="ru-RU" dirty="0">
                <a:latin typeface="+mj-lt"/>
              </a:rPr>
              <a:t> добавлена текстура ландшафта</a:t>
            </a:r>
            <a:endParaRPr lang="en-US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385A49-F8EE-0131-8199-0785D5459FC1}"/>
              </a:ext>
            </a:extLst>
          </p:cNvPr>
          <p:cNvSpPr txBox="1"/>
          <p:nvPr/>
        </p:nvSpPr>
        <p:spPr>
          <a:xfrm>
            <a:off x="457386" y="6171684"/>
            <a:ext cx="5376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5</a:t>
            </a:r>
            <a:r>
              <a:rPr lang="ru-RU" dirty="0">
                <a:latin typeface="+mj-lt"/>
              </a:rPr>
              <a:t>. Редактирование ландшафта в </a:t>
            </a:r>
            <a:r>
              <a:rPr lang="en-US" dirty="0">
                <a:latin typeface="+mj-lt"/>
              </a:rPr>
              <a:t>Blueprint</a:t>
            </a:r>
          </a:p>
        </p:txBody>
      </p:sp>
    </p:spTree>
    <p:extLst>
      <p:ext uri="{BB962C8B-B14F-4D97-AF65-F5344CB8AC3E}">
        <p14:creationId xmlns:p14="http://schemas.microsoft.com/office/powerpoint/2010/main" val="379056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C6BAB-190D-FB92-BB38-48A8C2A62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Создать индикатор раздела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FF207-E498-3332-03CA-880A0FC0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2C1C7C-69F1-F14B-BC2B-5AA0864FE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388" y="3846352"/>
            <a:ext cx="4982212" cy="25099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836EAB-9182-42CE-7CFF-ED20840D3D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0824" y="1223622"/>
            <a:ext cx="3918248" cy="19164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94920E-5DE1-2D41-88CB-6BA99EDB4D64}"/>
              </a:ext>
            </a:extLst>
          </p:cNvPr>
          <p:cNvSpPr txBox="1"/>
          <p:nvPr/>
        </p:nvSpPr>
        <p:spPr>
          <a:xfrm>
            <a:off x="950026" y="2363189"/>
            <a:ext cx="450434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Создать новый материал в </a:t>
            </a:r>
            <a:r>
              <a:rPr lang="en-GB" sz="2800" dirty="0"/>
              <a:t>Unreal Engine, </a:t>
            </a:r>
            <a:r>
              <a:rPr lang="ru-RU" sz="2800" dirty="0"/>
              <a:t>который будет напоминать индикатор выбора.</a:t>
            </a:r>
            <a:endParaRPr lang="en-RU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67A03A-2A96-3C08-30C7-D0EBB0AEE458}"/>
              </a:ext>
            </a:extLst>
          </p:cNvPr>
          <p:cNvSpPr txBox="1"/>
          <p:nvPr/>
        </p:nvSpPr>
        <p:spPr>
          <a:xfrm>
            <a:off x="4032595" y="6334735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7</a:t>
            </a:r>
            <a:r>
              <a:rPr lang="ru-RU" dirty="0">
                <a:latin typeface="+mj-lt"/>
              </a:rPr>
              <a:t>. выбор индикатора в игре</a:t>
            </a:r>
            <a:endParaRPr lang="en-US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3813A6-CDBE-0E80-C712-0E4C9F62AF9C}"/>
              </a:ext>
            </a:extLst>
          </p:cNvPr>
          <p:cNvSpPr txBox="1"/>
          <p:nvPr/>
        </p:nvSpPr>
        <p:spPr>
          <a:xfrm>
            <a:off x="7143750" y="3209190"/>
            <a:ext cx="4703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6</a:t>
            </a:r>
            <a:r>
              <a:rPr lang="ru-RU" dirty="0">
                <a:latin typeface="+mj-lt"/>
              </a:rPr>
              <a:t>. редактирование цвета индикатора</a:t>
            </a:r>
            <a:r>
              <a:rPr lang="en-US" dirty="0">
                <a:latin typeface="+mj-lt"/>
              </a:rPr>
              <a:t> </a:t>
            </a:r>
            <a:r>
              <a:rPr lang="ru-RU" dirty="0">
                <a:latin typeface="+mj-lt"/>
              </a:rPr>
              <a:t>в </a:t>
            </a:r>
            <a:r>
              <a:rPr lang="en-US" dirty="0">
                <a:latin typeface="+mj-lt"/>
              </a:rPr>
              <a:t>Material Instance</a:t>
            </a:r>
          </a:p>
        </p:txBody>
      </p:sp>
    </p:spTree>
    <p:extLst>
      <p:ext uri="{BB962C8B-B14F-4D97-AF65-F5344CB8AC3E}">
        <p14:creationId xmlns:p14="http://schemas.microsoft.com/office/powerpoint/2010/main" val="1193435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22217-A183-839F-E243-C7736ADA6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/>
              <a:t>Заставить юниты двигаться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DDB19-24D9-A47F-8452-61DF95412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45731-5506-60AA-9B46-F6624213DF40}"/>
              </a:ext>
            </a:extLst>
          </p:cNvPr>
          <p:cNvSpPr txBox="1"/>
          <p:nvPr/>
        </p:nvSpPr>
        <p:spPr>
          <a:xfrm>
            <a:off x="234074" y="1553145"/>
            <a:ext cx="54816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Мы покрываем область, где мы хотим, чтобы персонажи могли двигаться, с помощью поверхностной сетки.</a:t>
            </a:r>
            <a:endParaRPr lang="en-R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9C4AB5-4850-F84C-AF6B-ECB7B937E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53145"/>
            <a:ext cx="5861926" cy="23691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9C83DB-A197-E946-A174-081BADFAF4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937" y="3602663"/>
            <a:ext cx="5184774" cy="24446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54306F-8227-41DD-5BA6-B18C2F20B005}"/>
              </a:ext>
            </a:extLst>
          </p:cNvPr>
          <p:cNvSpPr txBox="1"/>
          <p:nvPr/>
        </p:nvSpPr>
        <p:spPr>
          <a:xfrm>
            <a:off x="6925776" y="4149895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8</a:t>
            </a:r>
            <a:r>
              <a:rPr lang="ru-RU" dirty="0">
                <a:latin typeface="+mj-lt"/>
              </a:rPr>
              <a:t>. Поверхность для движения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AE5E5E-0654-8664-8814-D2D93A2AB802}"/>
              </a:ext>
            </a:extLst>
          </p:cNvPr>
          <p:cNvSpPr txBox="1"/>
          <p:nvPr/>
        </p:nvSpPr>
        <p:spPr>
          <a:xfrm>
            <a:off x="1022137" y="6169580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9</a:t>
            </a:r>
            <a:r>
              <a:rPr lang="ru-RU" dirty="0">
                <a:latin typeface="+mj-lt"/>
              </a:rPr>
              <a:t>. Движение</a:t>
            </a:r>
            <a:r>
              <a:rPr lang="en-US" dirty="0">
                <a:latin typeface="+mj-lt"/>
              </a:rPr>
              <a:t> blueprint</a:t>
            </a:r>
          </a:p>
        </p:txBody>
      </p:sp>
    </p:spTree>
    <p:extLst>
      <p:ext uri="{BB962C8B-B14F-4D97-AF65-F5344CB8AC3E}">
        <p14:creationId xmlns:p14="http://schemas.microsoft.com/office/powerpoint/2010/main" val="762158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A77D3-D79F-AE8E-01B8-9AAF126E4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Анимация передвижения и майнинга была добавлена в </a:t>
            </a:r>
            <a:r>
              <a:rPr lang="ru-RU" dirty="0">
                <a:latin typeface="+mj-lt"/>
              </a:rPr>
              <a:t>Характер</a:t>
            </a:r>
            <a:r>
              <a:rPr lang="en-US" dirty="0">
                <a:latin typeface="+mj-lt"/>
              </a:rPr>
              <a:t> blueprint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2CD0AC-152E-9ABD-A5C0-1FAAF7650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0AD595-1923-9A47-6D2A-67721DF56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469" y="1913393"/>
            <a:ext cx="4768794" cy="19299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FAA7F8B-DFF8-AFAB-9F6E-908AA34E3C8C}"/>
              </a:ext>
            </a:extLst>
          </p:cNvPr>
          <p:cNvSpPr txBox="1"/>
          <p:nvPr/>
        </p:nvSpPr>
        <p:spPr>
          <a:xfrm>
            <a:off x="714375" y="1913392"/>
            <a:ext cx="59578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Анимации перемещения и добычи были добавлены через </a:t>
            </a:r>
            <a:r>
              <a:rPr lang="ru-RU" sz="2800" dirty="0">
                <a:latin typeface="+mj-lt"/>
              </a:rPr>
              <a:t>Характер</a:t>
            </a:r>
            <a:r>
              <a:rPr lang="en-US" sz="2800" dirty="0">
                <a:latin typeface="+mj-lt"/>
              </a:rPr>
              <a:t> blueprint</a:t>
            </a:r>
            <a:endParaRPr lang="en-RU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58D7E8-3595-2037-2AF1-D03B76D7F9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304" y="4100480"/>
            <a:ext cx="5267325" cy="23469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FD547F9-4A74-C9AE-82C0-390E78148056}"/>
              </a:ext>
            </a:extLst>
          </p:cNvPr>
          <p:cNvSpPr txBox="1"/>
          <p:nvPr/>
        </p:nvSpPr>
        <p:spPr>
          <a:xfrm>
            <a:off x="7008551" y="4019034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10</a:t>
            </a:r>
            <a:r>
              <a:rPr lang="ru-RU" dirty="0">
                <a:latin typeface="+mj-lt"/>
              </a:rPr>
              <a:t>. Монтаж анимации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58D08B-51F4-C095-7160-0157F723E314}"/>
              </a:ext>
            </a:extLst>
          </p:cNvPr>
          <p:cNvSpPr txBox="1"/>
          <p:nvPr/>
        </p:nvSpPr>
        <p:spPr>
          <a:xfrm>
            <a:off x="6775188" y="5940807"/>
            <a:ext cx="420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11</a:t>
            </a:r>
            <a:r>
              <a:rPr lang="ru-RU" dirty="0">
                <a:latin typeface="+mj-lt"/>
              </a:rPr>
              <a:t>. Характер</a:t>
            </a:r>
            <a:r>
              <a:rPr lang="en-US" dirty="0">
                <a:latin typeface="+mj-lt"/>
              </a:rPr>
              <a:t> blueprint</a:t>
            </a:r>
          </a:p>
        </p:txBody>
      </p:sp>
    </p:spTree>
    <p:extLst>
      <p:ext uri="{BB962C8B-B14F-4D97-AF65-F5344CB8AC3E}">
        <p14:creationId xmlns:p14="http://schemas.microsoft.com/office/powerpoint/2010/main" val="1403815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14075</TotalTime>
  <Words>1003</Words>
  <Application>Microsoft Macintosh PowerPoint</Application>
  <PresentationFormat>Widescreen</PresentationFormat>
  <Paragraphs>132</Paragraphs>
  <Slides>17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Office Theme</vt:lpstr>
      <vt:lpstr>Разработка и оптимизация анимации юнитов в Unreal Engine 5 для проектов в жанре RTS (Real-time Strategy)</vt:lpstr>
      <vt:lpstr>Постановка задачи</vt:lpstr>
      <vt:lpstr>Актуальность</vt:lpstr>
      <vt:lpstr>Импортировать 3D-модели в Unreal Engine</vt:lpstr>
      <vt:lpstr>Создание ландшафта в Unreal engine</vt:lpstr>
      <vt:lpstr>Добавьте текстуру к ландшафту</vt:lpstr>
      <vt:lpstr>Создать индикатор раздела</vt:lpstr>
      <vt:lpstr>Заставить юниты двигаться</vt:lpstr>
      <vt:lpstr>Анимация передвижения и майнинга была добавлена в Характер blueprint</vt:lpstr>
      <vt:lpstr>Добавьте золотой ресурс и создайте информацию об игровом магазине.</vt:lpstr>
      <vt:lpstr>Строительство небольшого города и добавление новых персонажей в игру</vt:lpstr>
      <vt:lpstr>Выбор и отмена выбора юнитов персонажа в игре</vt:lpstr>
      <vt:lpstr>Полоса здоровья персонажа</vt:lpstr>
      <vt:lpstr>AI-враг</vt:lpstr>
      <vt:lpstr>Конец игры</vt:lpstr>
      <vt:lpstr>Заключение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Elizaveta Kotelnikova</dc:creator>
  <cp:lastModifiedBy>Elvina Simunyu</cp:lastModifiedBy>
  <cp:revision>130</cp:revision>
  <dcterms:created xsi:type="dcterms:W3CDTF">2022-03-09T06:59:58Z</dcterms:created>
  <dcterms:modified xsi:type="dcterms:W3CDTF">2024-04-28T12:21:06Z</dcterms:modified>
</cp:coreProperties>
</file>

<file path=docProps/thumbnail.jpeg>
</file>